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599" y="836021"/>
            <a:ext cx="428192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000" b="1" dirty="0">
                <a:latin typeface="Batang" pitchFamily="18" charset="-127"/>
                <a:ea typeface="Batang" pitchFamily="18" charset="-127"/>
              </a:rPr>
              <a:t>Любой наркотик — сильнейший яд, разрушающий весь организм. Повреждения, вызванные приемом наркотиков, носят необратимый характер. Наркотики оказывают влияние прежде всего на нервную систему и головной мозг.</a:t>
            </a:r>
          </a:p>
          <a:p>
            <a:pPr algn="just" fontAlgn="base"/>
            <a:r>
              <a:rPr lang="ru-RU" sz="1000" b="1" dirty="0">
                <a:latin typeface="Batang" pitchFamily="18" charset="-127"/>
                <a:ea typeface="Batang" pitchFamily="18" charset="-127"/>
              </a:rPr>
              <a:t>В результате воздействия наркотических веществ снижаются интеллектуальные способности человека, и он постепенно глупеет, доходя до идиотизма. Изменения в головном мозге под действием наркотика можно сравнить с шизофренией. Поэтому будет совершенно справедливым согласиться с утверждением о том, что наркомания — сумасшествие!</a:t>
            </a:r>
          </a:p>
          <a:p>
            <a:r>
              <a:rPr lang="ru-RU" sz="1000" dirty="0">
                <a:latin typeface="Batang" pitchFamily="18" charset="-127"/>
                <a:ea typeface="Batang" pitchFamily="18" charset="-127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964488" y="-2206"/>
            <a:ext cx="179512" cy="6858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69309" y="188640"/>
            <a:ext cx="4278912" cy="432048"/>
          </a:xfrm>
          <a:prstGeom prst="flowChartTermina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СКАЖИ НАРКОТИКАМ - НЕТ</a:t>
            </a:r>
          </a:p>
        </p:txBody>
      </p:sp>
      <p:sp>
        <p:nvSpPr>
          <p:cNvPr id="11" name="Блок-схема: знак завершения 10"/>
          <p:cNvSpPr/>
          <p:nvPr/>
        </p:nvSpPr>
        <p:spPr>
          <a:xfrm>
            <a:off x="3305850" y="3315944"/>
            <a:ext cx="5261933" cy="432048"/>
          </a:xfrm>
          <a:prstGeom prst="flowChartTermina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ЮРИДИЧЕСКАЯ ОТВЕТСТВЕННОСТЬ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640832" y="4005063"/>
            <a:ext cx="47660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Batang" pitchFamily="18" charset="-127"/>
                <a:ea typeface="Batang" pitchFamily="18" charset="-127"/>
              </a:rPr>
              <a:t>За совершение действий, связанных с незаконным оборотом наркотических средств (приобретение, хранение, перевозка, изготовление, производство, сбыт, пересылка), лица привлекаются к уголовной ответственности!  </a:t>
            </a:r>
          </a:p>
          <a:p>
            <a:pPr algn="just"/>
            <a:r>
              <a:rPr lang="ru-RU" sz="1000" b="1" dirty="0">
                <a:latin typeface="Batang" pitchFamily="18" charset="-127"/>
                <a:ea typeface="Batang" pitchFamily="18" charset="-127"/>
              </a:rPr>
              <a:t>За незаконное приобретение, хранение, перевозку, изготовление наркотических средств предусмотрено наказание до 15 лет лишения свободы! (ст. 228 УК РФ)</a:t>
            </a:r>
          </a:p>
          <a:p>
            <a:pPr algn="just"/>
            <a:r>
              <a:rPr lang="ru-RU" sz="1000" b="1" dirty="0">
                <a:latin typeface="Batang" pitchFamily="18" charset="-127"/>
                <a:ea typeface="Batang" pitchFamily="18" charset="-127"/>
              </a:rPr>
              <a:t>За незаконное производство, сбыт, пересылку наркотических средств предусмотрено  наказание вплоть до пожизненного лишения свободы! (ст.228.1 УК РФ)</a:t>
            </a:r>
          </a:p>
          <a:p>
            <a:pPr algn="just"/>
            <a:r>
              <a:rPr lang="ru-RU" sz="1000" b="1" dirty="0">
                <a:latin typeface="Batang" pitchFamily="18" charset="-127"/>
                <a:ea typeface="Batang" pitchFamily="18" charset="-127"/>
              </a:rPr>
              <a:t>При назначении наказания отягчающим обстоятельством является совершение преступления в состоянии наркотического опьянения.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50133" y="2516341"/>
            <a:ext cx="57606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Если гражданин добровольно сдал в правоохранительные органы наркотические средства и активно помогал следствию, он освобождается от уголовной ответственности!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2688824"/>
            <a:ext cx="4176464" cy="417646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20688"/>
            <a:ext cx="1728192" cy="171219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4484666" y="389710"/>
            <a:ext cx="46822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rPr>
              <a:t>УСТЬ-ДЖЕГУТИНСКАЯ МЕЖРАЙОННАЯ ПРОКУРАТУРА </a:t>
            </a:r>
            <a:endParaRPr lang="ru-RU" sz="1100" u="sng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 descr="3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716820"/>
            <a:ext cx="2309128" cy="153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172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Городская">
      <a:dk1>
        <a:sysClr val="windowText" lastClr="2E353D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553</TotalTime>
  <Words>201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Batang</vt:lpstr>
      <vt:lpstr>Times New Roman</vt:lpstr>
      <vt:lpstr>Verdana</vt:lpstr>
      <vt:lpstr>Wingdings 2</vt:lpstr>
      <vt:lpstr>Аспект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Scorpius</dc:creator>
  <cp:lastModifiedBy>Madina</cp:lastModifiedBy>
  <cp:revision>20</cp:revision>
  <dcterms:created xsi:type="dcterms:W3CDTF">2018-12-02T14:52:26Z</dcterms:created>
  <dcterms:modified xsi:type="dcterms:W3CDTF">2022-04-03T13:40:00Z</dcterms:modified>
</cp:coreProperties>
</file>